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  <p:sldMasterId id="2147483661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6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908097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726891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  Conversation skills is the 2nd level of core conversational skills.   </a:t>
            </a:r>
            <a:r>
              <a:rPr lang="en" b="1"/>
              <a:t>hand signal:  point thumb and three fingers up and place palm of other hand on top like a table: or point one index finger to the top of the pinky of the other hand</a:t>
            </a:r>
          </a:p>
        </p:txBody>
      </p:sp>
    </p:spTree>
    <p:extLst>
      <p:ext uri="{BB962C8B-B14F-4D97-AF65-F5344CB8AC3E}">
        <p14:creationId xmlns:p14="http://schemas.microsoft.com/office/powerpoint/2010/main" val="9983936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 layer hands on each other and build up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students should have the mindset of building, not competing or winning, listening to other’s ideas and building on each other’s thoughts.</a:t>
            </a:r>
          </a:p>
        </p:txBody>
      </p:sp>
    </p:spTree>
    <p:extLst>
      <p:ext uri="{BB962C8B-B14F-4D97-AF65-F5344CB8AC3E}">
        <p14:creationId xmlns:p14="http://schemas.microsoft.com/office/powerpoint/2010/main" val="34166883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 move both palms toward each other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The listener  synthesizes important points, which may contradict each other, and paraphrase them back to the speaker</a:t>
            </a:r>
          </a:p>
        </p:txBody>
      </p:sp>
    </p:spTree>
    <p:extLst>
      <p:ext uri="{BB962C8B-B14F-4D97-AF65-F5344CB8AC3E}">
        <p14:creationId xmlns:p14="http://schemas.microsoft.com/office/powerpoint/2010/main" val="4938595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  Start both arms out wide then cup them into a ball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Students come to a shared conclusion.  What were the key ideas? </a:t>
            </a:r>
            <a:r>
              <a:rPr lang="en">
                <a:solidFill>
                  <a:schemeClr val="dk1"/>
                </a:solidFill>
              </a:rPr>
              <a:t>What do the ideas have in common?</a:t>
            </a:r>
            <a:r>
              <a:rPr lang="en"/>
              <a:t>Ask them to think about the most important points and how they can generalize/apply to make them more interesting and useful in life. </a:t>
            </a:r>
          </a:p>
        </p:txBody>
      </p:sp>
    </p:spTree>
    <p:extLst>
      <p:ext uri="{BB962C8B-B14F-4D97-AF65-F5344CB8AC3E}">
        <p14:creationId xmlns:p14="http://schemas.microsoft.com/office/powerpoint/2010/main" val="2006147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8580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28898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5006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communication skills needed to negotiate meaning and dig deeper into a topic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training students to converse academically in pairs and small groups on their own</a:t>
            </a:r>
          </a:p>
        </p:txBody>
      </p:sp>
    </p:spTree>
    <p:extLst>
      <p:ext uri="{BB962C8B-B14F-4D97-AF65-F5344CB8AC3E}">
        <p14:creationId xmlns:p14="http://schemas.microsoft.com/office/powerpoint/2010/main" val="3666263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Volunteer read one, then someone read the other)</a:t>
            </a:r>
          </a:p>
        </p:txBody>
      </p:sp>
    </p:spTree>
    <p:extLst>
      <p:ext uri="{BB962C8B-B14F-4D97-AF65-F5344CB8AC3E}">
        <p14:creationId xmlns:p14="http://schemas.microsoft.com/office/powerpoint/2010/main" val="755823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I started using Opinion/persuasive prompts: Should students have homework? Should students wear uniforms?  Should kids be able to use cell phones in school? Should there be zoos?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My goal was to have the kids negotiate meaning and pooling their knowledge to establish a shared understanding that wasn’t there before.  I had the students choose their opinion and then they worked as partners/groups to develop their their opinions with reasons and evidence to support their opinions.</a:t>
            </a:r>
          </a:p>
        </p:txBody>
      </p:sp>
    </p:spTree>
    <p:extLst>
      <p:ext uri="{BB962C8B-B14F-4D97-AF65-F5344CB8AC3E}">
        <p14:creationId xmlns:p14="http://schemas.microsoft.com/office/powerpoint/2010/main" val="5532773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5224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When using controversial issues in the classroom, students need to develop appropriate argumentation and communication skills&gt; Criticize ideas, not people. Listen to everyone’s ideas, even if I don’t agree. Try to understand all sides of the issue, and It’s ok to change my mind when evidence indicates I should do so.</a:t>
            </a:r>
          </a:p>
        </p:txBody>
      </p:sp>
    </p:spTree>
    <p:extLst>
      <p:ext uri="{BB962C8B-B14F-4D97-AF65-F5344CB8AC3E}">
        <p14:creationId xmlns:p14="http://schemas.microsoft.com/office/powerpoint/2010/main" val="23721184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  Conversation skills is the first level of core conversational skills.   </a:t>
            </a:r>
            <a:r>
              <a:rPr lang="en" b="1"/>
              <a:t>hand signal:  pull hands apart</a:t>
            </a:r>
          </a:p>
        </p:txBody>
      </p:sp>
    </p:spTree>
    <p:extLst>
      <p:ext uri="{BB962C8B-B14F-4D97-AF65-F5344CB8AC3E}">
        <p14:creationId xmlns:p14="http://schemas.microsoft.com/office/powerpoint/2010/main" val="2889209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1800">
                <a:solidFill>
                  <a:schemeClr val="dk1"/>
                </a:solidFill>
              </a:defRPr>
            </a:lvl1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buSzPct val="100000"/>
              <a:defRPr sz="4800"/>
            </a:lvl1pPr>
            <a:lvl2pPr algn="ctr" rtl="0">
              <a:spcBef>
                <a:spcPts val="0"/>
              </a:spcBef>
              <a:buSzPct val="100000"/>
              <a:defRPr sz="4800"/>
            </a:lvl2pPr>
            <a:lvl3pPr algn="ctr" rtl="0">
              <a:spcBef>
                <a:spcPts val="0"/>
              </a:spcBef>
              <a:buSzPct val="100000"/>
              <a:defRPr sz="4800"/>
            </a:lvl3pPr>
            <a:lvl4pPr algn="ctr" rtl="0">
              <a:spcBef>
                <a:spcPts val="0"/>
              </a:spcBef>
              <a:buSzPct val="100000"/>
              <a:defRPr sz="4800"/>
            </a:lvl4pPr>
            <a:lvl5pPr algn="ctr" rtl="0">
              <a:spcBef>
                <a:spcPts val="0"/>
              </a:spcBef>
              <a:buSzPct val="100000"/>
              <a:defRPr sz="4800"/>
            </a:lvl5pPr>
            <a:lvl6pPr algn="ctr" rtl="0">
              <a:spcBef>
                <a:spcPts val="0"/>
              </a:spcBef>
              <a:buSzPct val="100000"/>
              <a:defRPr sz="4800"/>
            </a:lvl6pPr>
            <a:lvl7pPr algn="ctr" rtl="0">
              <a:spcBef>
                <a:spcPts val="0"/>
              </a:spcBef>
              <a:buSzPct val="100000"/>
              <a:defRPr sz="4800"/>
            </a:lvl7pPr>
            <a:lvl8pPr algn="ctr" rtl="0">
              <a:spcBef>
                <a:spcPts val="0"/>
              </a:spcBef>
              <a:buSzPct val="100000"/>
              <a:defRPr sz="4800"/>
            </a:lvl8pPr>
            <a:lvl9pPr algn="ctr" rtl="0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dk1"/>
                </a:solidFill>
              </a:rPr>
              <a:t>‹#›</a:t>
            </a:fld>
            <a:endParaRPr lang="en" sz="1300">
              <a:solidFill>
                <a:schemeClr val="dk1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600"/>
              </a:spcBef>
              <a:buSzPct val="100000"/>
              <a:defRPr sz="3000"/>
            </a:lvl1pPr>
            <a:lvl2pPr rtl="0">
              <a:spcBef>
                <a:spcPts val="480"/>
              </a:spcBef>
              <a:buSzPct val="100000"/>
              <a:defRPr sz="2400"/>
            </a:lvl2pPr>
            <a:lvl3pPr rtl="0">
              <a:spcBef>
                <a:spcPts val="480"/>
              </a:spcBef>
              <a:buSzPct val="100000"/>
              <a:defRPr sz="2400"/>
            </a:lvl3pPr>
            <a:lvl4pPr rtl="0">
              <a:spcBef>
                <a:spcPts val="360"/>
              </a:spcBef>
              <a:buSzPct val="100000"/>
              <a:defRPr sz="1800"/>
            </a:lvl4pPr>
            <a:lvl5pPr rtl="0">
              <a:spcBef>
                <a:spcPts val="360"/>
              </a:spcBef>
              <a:buSzPct val="100000"/>
              <a:defRPr sz="1800"/>
            </a:lvl5pPr>
            <a:lvl6pPr rtl="0">
              <a:spcBef>
                <a:spcPts val="360"/>
              </a:spcBef>
              <a:buSzPct val="100000"/>
              <a:defRPr sz="1800"/>
            </a:lvl6pPr>
            <a:lvl7pPr rtl="0">
              <a:spcBef>
                <a:spcPts val="360"/>
              </a:spcBef>
              <a:buSzPct val="100000"/>
              <a:defRPr sz="1800"/>
            </a:lvl7pPr>
            <a:lvl8pPr rtl="0">
              <a:spcBef>
                <a:spcPts val="360"/>
              </a:spcBef>
              <a:buSzPct val="100000"/>
              <a:defRPr sz="1800"/>
            </a:lvl8pPr>
            <a:lvl9pPr rtl="0">
              <a:spcBef>
                <a:spcPts val="360"/>
              </a:spcBef>
              <a:buSzPct val="100000"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dk1"/>
                </a:solidFill>
              </a:rPr>
              <a:t>‹#›</a:t>
            </a:fld>
            <a:endParaRPr lang="en" sz="1300">
              <a:solidFill>
                <a:schemeClr val="dk1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ldnetwork.org/page/Nov1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ctrTitle"/>
          </p:nvPr>
        </p:nvSpPr>
        <p:spPr>
          <a:xfrm>
            <a:off x="685800" y="24583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Academic Oral Language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subTitle" idx="1"/>
          </p:nvPr>
        </p:nvSpPr>
        <p:spPr>
          <a:xfrm>
            <a:off x="567575" y="373870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Increasing the quantity and quality of output, building on what we are already doing</a:t>
            </a:r>
          </a:p>
        </p:txBody>
      </p:sp>
      <p:pic>
        <p:nvPicPr>
          <p:cNvPr id="32" name="Shape 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64798" y="144900"/>
            <a:ext cx="2475300" cy="247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ctrTitle"/>
          </p:nvPr>
        </p:nvSpPr>
        <p:spPr>
          <a:xfrm>
            <a:off x="63100" y="252450"/>
            <a:ext cx="3166200" cy="1619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Fortify/Support: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Support big ideas with opinions, examples and making connections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900"/>
              <a:t>(from the text, other texts, the world, and life) 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subTitle" idx="1"/>
          </p:nvPr>
        </p:nvSpPr>
        <p:spPr>
          <a:xfrm>
            <a:off x="63100" y="3039875"/>
            <a:ext cx="4158000" cy="1909800"/>
          </a:xfrm>
          <a:prstGeom prst="rect">
            <a:avLst/>
          </a:prstGeom>
          <a:solidFill>
            <a:srgbClr val="A4C2F4"/>
          </a:solidFill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 b="1">
                <a:solidFill>
                  <a:srgbClr val="000000"/>
                </a:solidFill>
              </a:rPr>
              <a:t>Sentence frames for questioning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Can you give an example from the text?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What are examples from other texts?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Why do you say that?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Can you give an example from your life?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What is a real world example?</a:t>
            </a:r>
          </a:p>
        </p:txBody>
      </p:sp>
      <p:sp>
        <p:nvSpPr>
          <p:cNvPr id="125" name="Shape 125"/>
          <p:cNvSpPr txBox="1"/>
          <p:nvPr/>
        </p:nvSpPr>
        <p:spPr>
          <a:xfrm>
            <a:off x="4764650" y="3039825"/>
            <a:ext cx="4028700" cy="19098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 b="1"/>
              <a:t>Sentence  frames for responding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For example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In the text it said that,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According to,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Remember in the other story it said that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An example from my life is, </a:t>
            </a:r>
          </a:p>
        </p:txBody>
      </p:sp>
      <p:sp>
        <p:nvSpPr>
          <p:cNvPr id="126" name="Shape 126"/>
          <p:cNvSpPr/>
          <p:nvPr/>
        </p:nvSpPr>
        <p:spPr>
          <a:xfrm>
            <a:off x="3460550" y="199850"/>
            <a:ext cx="5206499" cy="12258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27" name="Shape 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04525" y="1922175"/>
            <a:ext cx="931825" cy="5185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Shape 1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5646" y="1922164"/>
            <a:ext cx="701903" cy="723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Shape 1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21587" y="1973075"/>
            <a:ext cx="931825" cy="621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Shape 1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708925" y="2048469"/>
            <a:ext cx="903900" cy="67793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Shape 131"/>
          <p:cNvSpPr/>
          <p:nvPr/>
        </p:nvSpPr>
        <p:spPr>
          <a:xfrm>
            <a:off x="3595575" y="1391175"/>
            <a:ext cx="903899" cy="657299"/>
          </a:xfrm>
          <a:prstGeom prst="mathMultiply">
            <a:avLst>
              <a:gd name="adj1" fmla="val 23520"/>
            </a:avLst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2" name="Shape 132"/>
          <p:cNvSpPr/>
          <p:nvPr/>
        </p:nvSpPr>
        <p:spPr>
          <a:xfrm>
            <a:off x="4764650" y="1425650"/>
            <a:ext cx="903899" cy="657299"/>
          </a:xfrm>
          <a:prstGeom prst="mathMultiply">
            <a:avLst>
              <a:gd name="adj1" fmla="val 23520"/>
            </a:avLst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3" name="Shape 133"/>
          <p:cNvSpPr/>
          <p:nvPr/>
        </p:nvSpPr>
        <p:spPr>
          <a:xfrm>
            <a:off x="6335550" y="1391175"/>
            <a:ext cx="903899" cy="657299"/>
          </a:xfrm>
          <a:prstGeom prst="mathMultiply">
            <a:avLst>
              <a:gd name="adj1" fmla="val 23520"/>
            </a:avLst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4" name="Shape 134"/>
          <p:cNvSpPr/>
          <p:nvPr/>
        </p:nvSpPr>
        <p:spPr>
          <a:xfrm>
            <a:off x="7708925" y="1391175"/>
            <a:ext cx="903899" cy="657299"/>
          </a:xfrm>
          <a:prstGeom prst="mathMultiply">
            <a:avLst>
              <a:gd name="adj1" fmla="val 23520"/>
            </a:avLst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ctrTitle"/>
          </p:nvPr>
        </p:nvSpPr>
        <p:spPr>
          <a:xfrm>
            <a:off x="159075" y="472650"/>
            <a:ext cx="2371200" cy="111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800"/>
          </a:p>
          <a:p>
            <a:pPr lvl="0" rtl="0">
              <a:spcBef>
                <a:spcPts val="0"/>
              </a:spcBef>
              <a:buNone/>
            </a:pPr>
            <a:r>
              <a:rPr lang="en" sz="2400"/>
              <a:t>Build on each other’s ideas</a:t>
            </a:r>
            <a:r>
              <a:rPr lang="en" sz="1800"/>
              <a:t> and/or Challenge ideas</a:t>
            </a:r>
          </a:p>
        </p:txBody>
      </p:sp>
      <p:sp>
        <p:nvSpPr>
          <p:cNvPr id="140" name="Shape 140"/>
          <p:cNvSpPr txBox="1">
            <a:spLocks noGrp="1"/>
          </p:cNvSpPr>
          <p:nvPr>
            <p:ph type="subTitle" idx="1"/>
          </p:nvPr>
        </p:nvSpPr>
        <p:spPr>
          <a:xfrm>
            <a:off x="273450" y="2051125"/>
            <a:ext cx="3576300" cy="2934600"/>
          </a:xfrm>
          <a:prstGeom prst="rect">
            <a:avLst/>
          </a:prstGeom>
          <a:solidFill>
            <a:srgbClr val="A4C2F4"/>
          </a:solidFill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 b="1">
                <a:solidFill>
                  <a:srgbClr val="000000"/>
                </a:solidFill>
              </a:rPr>
              <a:t>Sentence frames for questioning</a:t>
            </a:r>
          </a:p>
          <a:p>
            <a:pPr lvl="0" rtl="0">
              <a:spcBef>
                <a:spcPts val="0"/>
              </a:spcBef>
              <a:buNone/>
            </a:pPr>
            <a:endParaRPr sz="1200">
              <a:solidFill>
                <a:srgbClr val="000000"/>
              </a:solidFill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What is your idea?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How  can we combine these ideas?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What are other points of view?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What do you think about?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How does that connect to the idea__?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Why…..How…..I wonder….</a:t>
            </a:r>
          </a:p>
        </p:txBody>
      </p:sp>
      <p:sp>
        <p:nvSpPr>
          <p:cNvPr id="141" name="Shape 141"/>
          <p:cNvSpPr txBox="1"/>
          <p:nvPr/>
        </p:nvSpPr>
        <p:spPr>
          <a:xfrm>
            <a:off x="4233050" y="2051125"/>
            <a:ext cx="4497299" cy="29346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 b="1"/>
              <a:t>Sentence  frames for responding</a:t>
            </a:r>
          </a:p>
          <a:p>
            <a:pPr lvl="0" algn="ctr" rtl="0">
              <a:spcBef>
                <a:spcPts val="0"/>
              </a:spcBef>
              <a:buNone/>
            </a:pPr>
            <a:endParaRPr sz="1200"/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I would add that________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I want to expand on your point about_____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I want to follow up on your idea_______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/>
              <a:t>To challenge: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Another way to look at this could be______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If _______, then______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endParaRPr/>
          </a:p>
        </p:txBody>
      </p:sp>
      <p:pic>
        <p:nvPicPr>
          <p:cNvPr id="142" name="Shape 1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25675" y="183975"/>
            <a:ext cx="1276350" cy="140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ctrTitle"/>
          </p:nvPr>
        </p:nvSpPr>
        <p:spPr>
          <a:xfrm>
            <a:off x="77875" y="662825"/>
            <a:ext cx="1910099" cy="5489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Paraphrase</a:t>
            </a:r>
          </a:p>
        </p:txBody>
      </p:sp>
      <p:sp>
        <p:nvSpPr>
          <p:cNvPr id="148" name="Shape 148"/>
          <p:cNvSpPr txBox="1">
            <a:spLocks noGrp="1"/>
          </p:cNvSpPr>
          <p:nvPr>
            <p:ph type="subTitle" idx="1"/>
          </p:nvPr>
        </p:nvSpPr>
        <p:spPr>
          <a:xfrm>
            <a:off x="326050" y="1777650"/>
            <a:ext cx="3576300" cy="2934600"/>
          </a:xfrm>
          <a:prstGeom prst="rect">
            <a:avLst/>
          </a:prstGeom>
          <a:solidFill>
            <a:srgbClr val="A4C2F4"/>
          </a:solidFill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 b="1">
                <a:solidFill>
                  <a:srgbClr val="000000"/>
                </a:solidFill>
              </a:rPr>
              <a:t>Sentence frames for questioning</a:t>
            </a:r>
          </a:p>
          <a:p>
            <a:pPr lvl="0" rtl="0">
              <a:spcBef>
                <a:spcPts val="0"/>
              </a:spcBef>
              <a:buNone/>
            </a:pPr>
            <a:endParaRPr sz="1200">
              <a:solidFill>
                <a:srgbClr val="000000"/>
              </a:solidFill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I’m not sure that was clear_____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How  can we relate what I said to the topic/question?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What do we know so far?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What is your take on what I said?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What are you hearing?</a:t>
            </a:r>
          </a:p>
        </p:txBody>
      </p:sp>
      <p:sp>
        <p:nvSpPr>
          <p:cNvPr id="149" name="Shape 149"/>
          <p:cNvSpPr txBox="1"/>
          <p:nvPr/>
        </p:nvSpPr>
        <p:spPr>
          <a:xfrm>
            <a:off x="4302025" y="1777650"/>
            <a:ext cx="3962999" cy="29346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 b="1"/>
              <a:t>Sentence  frames for responding</a:t>
            </a:r>
          </a:p>
          <a:p>
            <a:pPr lvl="0" algn="ctr" rtl="0">
              <a:spcBef>
                <a:spcPts val="0"/>
              </a:spcBef>
              <a:buNone/>
            </a:pPr>
            <a:endParaRPr sz="1200"/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So you are saying that________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Let me see if I understand you_____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In a nutshell, you are arguing that_______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In other words______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It sounds like you are saying that_______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endParaRPr/>
          </a:p>
        </p:txBody>
      </p:sp>
      <p:sp>
        <p:nvSpPr>
          <p:cNvPr id="150" name="Shape 150"/>
          <p:cNvSpPr/>
          <p:nvPr/>
        </p:nvSpPr>
        <p:spPr>
          <a:xfrm>
            <a:off x="3523650" y="357625"/>
            <a:ext cx="3902399" cy="999299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151" name="Shape 151"/>
          <p:cNvCxnSpPr/>
          <p:nvPr/>
        </p:nvCxnSpPr>
        <p:spPr>
          <a:xfrm>
            <a:off x="1987975" y="431250"/>
            <a:ext cx="1020299" cy="262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52" name="Shape 152"/>
          <p:cNvCxnSpPr/>
          <p:nvPr/>
        </p:nvCxnSpPr>
        <p:spPr>
          <a:xfrm rot="10800000" flipH="1">
            <a:off x="1945900" y="1062074"/>
            <a:ext cx="1062299" cy="347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53" name="Shape 153"/>
          <p:cNvCxnSpPr/>
          <p:nvPr/>
        </p:nvCxnSpPr>
        <p:spPr>
          <a:xfrm flipH="1">
            <a:off x="7888699" y="241925"/>
            <a:ext cx="631200" cy="4209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54" name="Shape 154"/>
          <p:cNvCxnSpPr/>
          <p:nvPr/>
        </p:nvCxnSpPr>
        <p:spPr>
          <a:xfrm rot="10800000">
            <a:off x="7878350" y="1083524"/>
            <a:ext cx="725699" cy="4101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ctrTitle"/>
          </p:nvPr>
        </p:nvSpPr>
        <p:spPr>
          <a:xfrm>
            <a:off x="179075" y="1134625"/>
            <a:ext cx="1874699" cy="632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Synthesize</a:t>
            </a:r>
          </a:p>
          <a:p>
            <a:pPr lvl="0" rtl="0">
              <a:spcBef>
                <a:spcPts val="0"/>
              </a:spcBef>
              <a:buNone/>
            </a:pPr>
            <a:endParaRPr sz="900"/>
          </a:p>
        </p:txBody>
      </p:sp>
      <p:sp>
        <p:nvSpPr>
          <p:cNvPr id="160" name="Shape 160"/>
          <p:cNvSpPr txBox="1">
            <a:spLocks noGrp="1"/>
          </p:cNvSpPr>
          <p:nvPr>
            <p:ph type="subTitle" idx="1"/>
          </p:nvPr>
        </p:nvSpPr>
        <p:spPr>
          <a:xfrm>
            <a:off x="179075" y="3060800"/>
            <a:ext cx="3670800" cy="2019600"/>
          </a:xfrm>
          <a:prstGeom prst="rect">
            <a:avLst/>
          </a:prstGeom>
          <a:solidFill>
            <a:srgbClr val="C9DAF8"/>
          </a:solidFill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 b="1">
                <a:solidFill>
                  <a:srgbClr val="000000"/>
                </a:solidFill>
              </a:rPr>
              <a:t>Sentence frames for questioning</a:t>
            </a:r>
          </a:p>
          <a:p>
            <a:pPr lvl="0" rtl="0">
              <a:spcBef>
                <a:spcPts val="0"/>
              </a:spcBef>
              <a:buNone/>
            </a:pPr>
            <a:endParaRPr sz="1200">
              <a:solidFill>
                <a:srgbClr val="000000"/>
              </a:solidFill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What have we discussed so far?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How  can we combine these ideas?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What can we agree upon?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How should we synthesize what we talked  about?</a:t>
            </a:r>
          </a:p>
        </p:txBody>
      </p:sp>
      <p:sp>
        <p:nvSpPr>
          <p:cNvPr id="161" name="Shape 161"/>
          <p:cNvSpPr txBox="1"/>
          <p:nvPr/>
        </p:nvSpPr>
        <p:spPr>
          <a:xfrm>
            <a:off x="4302025" y="3060850"/>
            <a:ext cx="3670800" cy="20196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 b="1"/>
              <a:t>Sentence  frames for responding</a:t>
            </a:r>
          </a:p>
          <a:p>
            <a:pPr lvl="0" algn="ctr" rtl="0">
              <a:spcBef>
                <a:spcPts val="0"/>
              </a:spcBef>
              <a:buNone/>
            </a:pPr>
            <a:endParaRPr sz="1200"/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We can say that________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The main theme/point seems to be_____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As a result of this conversation, we think we sshould_______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endParaRPr/>
          </a:p>
        </p:txBody>
      </p:sp>
      <p:pic>
        <p:nvPicPr>
          <p:cNvPr id="162" name="Shape 1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33825" y="1287925"/>
            <a:ext cx="1276350" cy="1400175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Shape 163"/>
          <p:cNvSpPr/>
          <p:nvPr/>
        </p:nvSpPr>
        <p:spPr>
          <a:xfrm>
            <a:off x="3933825" y="294600"/>
            <a:ext cx="1276199" cy="1009800"/>
          </a:xfrm>
          <a:prstGeom prst="triangle">
            <a:avLst>
              <a:gd name="adj" fmla="val 50000"/>
            </a:avLst>
          </a:prstGeom>
          <a:solidFill>
            <a:srgbClr val="FF9900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4" name="Shape 164"/>
          <p:cNvSpPr/>
          <p:nvPr/>
        </p:nvSpPr>
        <p:spPr>
          <a:xfrm>
            <a:off x="2356137" y="505025"/>
            <a:ext cx="1009800" cy="10098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5" name="Shape 165"/>
          <p:cNvSpPr/>
          <p:nvPr/>
        </p:nvSpPr>
        <p:spPr>
          <a:xfrm>
            <a:off x="5984950" y="410225"/>
            <a:ext cx="1009800" cy="10098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6" name="Shape 166"/>
          <p:cNvSpPr/>
          <p:nvPr/>
        </p:nvSpPr>
        <p:spPr>
          <a:xfrm>
            <a:off x="2187875" y="1977525"/>
            <a:ext cx="1009800" cy="10098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7" name="Shape 167"/>
          <p:cNvSpPr/>
          <p:nvPr/>
        </p:nvSpPr>
        <p:spPr>
          <a:xfrm>
            <a:off x="6205875" y="1882900"/>
            <a:ext cx="1009800" cy="1009800"/>
          </a:xfrm>
          <a:prstGeom prst="rect">
            <a:avLst/>
          </a:prstGeom>
          <a:solidFill>
            <a:srgbClr val="F3F3F3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168" name="Shape 168"/>
          <p:cNvCxnSpPr/>
          <p:nvPr/>
        </p:nvCxnSpPr>
        <p:spPr>
          <a:xfrm>
            <a:off x="3423837" y="1363225"/>
            <a:ext cx="452100" cy="3284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69" name="Shape 169"/>
          <p:cNvCxnSpPr/>
          <p:nvPr/>
        </p:nvCxnSpPr>
        <p:spPr>
          <a:xfrm rot="10800000" flipH="1">
            <a:off x="3313300" y="2156174"/>
            <a:ext cx="462900" cy="2841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70" name="Shape 170"/>
          <p:cNvCxnSpPr/>
          <p:nvPr/>
        </p:nvCxnSpPr>
        <p:spPr>
          <a:xfrm flipH="1">
            <a:off x="5385462" y="1287925"/>
            <a:ext cx="517199" cy="4791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71" name="Shape 171"/>
          <p:cNvCxnSpPr/>
          <p:nvPr/>
        </p:nvCxnSpPr>
        <p:spPr>
          <a:xfrm rot="10800000">
            <a:off x="5522274" y="2177274"/>
            <a:ext cx="578400" cy="4629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457200" y="1326775"/>
            <a:ext cx="8174400" cy="336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SzPct val="100000"/>
            </a:pPr>
            <a:r>
              <a:rPr lang="en" sz="2400"/>
              <a:t>Give specific language structures</a:t>
            </a:r>
          </a:p>
          <a:p>
            <a:pPr marL="457200" lvl="0" indent="-228600" rtl="0">
              <a:spcBef>
                <a:spcPts val="0"/>
              </a:spcBef>
              <a:buSzPct val="100000"/>
            </a:pPr>
            <a:r>
              <a:rPr lang="en" sz="2400"/>
              <a:t>Repeat orally (and again, and again!)</a:t>
            </a:r>
          </a:p>
          <a:p>
            <a:pPr marL="457200" lvl="0" indent="-228600" rtl="0">
              <a:spcBef>
                <a:spcPts val="0"/>
              </a:spcBef>
              <a:buSzPct val="100000"/>
            </a:pPr>
            <a:r>
              <a:rPr lang="en" sz="2400"/>
              <a:t>Students see in print</a:t>
            </a:r>
          </a:p>
          <a:p>
            <a:pPr marL="457200" lvl="0" indent="-228600" rtl="0">
              <a:spcBef>
                <a:spcPts val="0"/>
              </a:spcBef>
              <a:buSzPct val="100000"/>
            </a:pPr>
            <a:r>
              <a:rPr lang="en" sz="2400"/>
              <a:t>Students use in print</a:t>
            </a:r>
          </a:p>
          <a:p>
            <a:pPr marL="457200" lvl="0" indent="-228600" rtl="0">
              <a:spcBef>
                <a:spcPts val="0"/>
              </a:spcBef>
              <a:buSzPct val="100000"/>
            </a:pPr>
            <a:r>
              <a:rPr lang="en" sz="2400"/>
              <a:t>Co-create resource that stays in classroom</a:t>
            </a:r>
          </a:p>
          <a:p>
            <a:pPr rtl="0">
              <a:spcBef>
                <a:spcPts val="0"/>
              </a:spcBef>
              <a:buNone/>
            </a:pPr>
            <a:endParaRPr sz="2400"/>
          </a:p>
          <a:p>
            <a:pPr lvl="0" algn="ctr">
              <a:spcBef>
                <a:spcPts val="0"/>
              </a:spcBef>
              <a:buNone/>
            </a:pPr>
            <a:r>
              <a:rPr lang="en" sz="2400"/>
              <a:t>What could this look like at various grade levels?</a:t>
            </a:r>
          </a:p>
        </p:txBody>
      </p:sp>
      <p:sp>
        <p:nvSpPr>
          <p:cNvPr id="177" name="Shape 177"/>
          <p:cNvSpPr txBox="1">
            <a:spLocks noGrp="1"/>
          </p:cNvSpPr>
          <p:nvPr>
            <p:ph type="title"/>
          </p:nvPr>
        </p:nvSpPr>
        <p:spPr>
          <a:xfrm>
            <a:off x="457200" y="205973"/>
            <a:ext cx="8229600" cy="1120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rgbClr val="0B5394"/>
                </a:solidFill>
              </a:rPr>
              <a:t>In the Columbia Heights classroom: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0B5394"/>
                </a:solidFill>
              </a:rPr>
              <a:t>Patterned Oral Language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solidFill>
                  <a:srgbClr val="0B5394"/>
                </a:solidFill>
              </a:rPr>
              <a:t>(Stephanie Kilpatrick Guerrero)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153725" y="342750"/>
            <a:ext cx="87971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/>
              <a:t>Oral Language Development/Structured Conversation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2400"/>
              <a:t>Conversation is connected to what we are focused on in our classrooms, schools and district.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  <a:buChar char="★"/>
            </a:pPr>
            <a:r>
              <a:rPr lang="en" sz="2400"/>
              <a:t>Builds academic skills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  <a:buChar char="★"/>
            </a:pPr>
            <a:r>
              <a:rPr lang="en" sz="2400"/>
              <a:t>Connects us to Common Core standards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  <a:buChar char="★"/>
            </a:pPr>
            <a:r>
              <a:rPr lang="en" sz="2400"/>
              <a:t>Increases language growth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  <a:buChar char="★"/>
            </a:pPr>
            <a:r>
              <a:rPr lang="en" sz="2400"/>
              <a:t>Develops language proficiency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Conversation</a:t>
            </a:r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  <a:buChar char="★"/>
            </a:pPr>
            <a:r>
              <a:rPr lang="en" sz="2400"/>
              <a:t>Skills for College and Career Readiness </a:t>
            </a:r>
            <a:r>
              <a:rPr lang="en" sz="2400" i="1"/>
              <a:t>(Connection to Literacy Skills)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  <a:buChar char="★"/>
            </a:pPr>
            <a:r>
              <a:rPr lang="en" sz="2400"/>
              <a:t>Connection to Life Skills </a:t>
            </a:r>
            <a:r>
              <a:rPr lang="en" sz="2400" i="1"/>
              <a:t>(Collaboration, Creativity, Critical Thinking, Problem Solving, Communication, Flexibility, Wellness)</a:t>
            </a:r>
          </a:p>
          <a:p>
            <a:pPr marL="457200" lvl="0" indent="-381000">
              <a:lnSpc>
                <a:spcPct val="150000"/>
              </a:lnSpc>
              <a:spcBef>
                <a:spcPts val="0"/>
              </a:spcBef>
              <a:buSzPct val="100000"/>
              <a:buChar char="★"/>
            </a:pPr>
            <a:r>
              <a:rPr lang="en" sz="2400"/>
              <a:t>Connection to 21st Century Learning </a:t>
            </a:r>
            <a:r>
              <a:rPr lang="en" sz="2400" i="1"/>
              <a:t>(4Cs</a:t>
            </a:r>
            <a:r>
              <a:rPr lang="en" sz="2400"/>
              <a:t>)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subTitle" idx="1"/>
          </p:nvPr>
        </p:nvSpPr>
        <p:spPr>
          <a:xfrm>
            <a:off x="612175" y="1409551"/>
            <a:ext cx="7772400" cy="2366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2400" b="1">
                <a:solidFill>
                  <a:srgbClr val="000000"/>
                </a:solidFill>
              </a:rPr>
              <a:t>1-Elaborate and clarify</a:t>
            </a:r>
          </a:p>
          <a:p>
            <a:pPr lvl="0" algn="l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2400" b="1">
                <a:solidFill>
                  <a:srgbClr val="000000"/>
                </a:solidFill>
              </a:rPr>
              <a:t>2-Support ideas with examples</a:t>
            </a:r>
          </a:p>
          <a:p>
            <a:pPr lvl="0" algn="l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2400" b="1">
                <a:solidFill>
                  <a:srgbClr val="000000"/>
                </a:solidFill>
              </a:rPr>
              <a:t>3-Build on and/or challenge ideas</a:t>
            </a:r>
          </a:p>
          <a:p>
            <a:pPr lvl="0" algn="l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2400" b="1">
                <a:solidFill>
                  <a:srgbClr val="000000"/>
                </a:solidFill>
              </a:rPr>
              <a:t>4-Synthesize</a:t>
            </a:r>
          </a:p>
          <a:p>
            <a:pPr lvl="0" algn="l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2400" b="1">
                <a:solidFill>
                  <a:srgbClr val="000000"/>
                </a:solidFill>
              </a:rPr>
              <a:t>5-Paraphrase</a:t>
            </a:r>
          </a:p>
          <a:p>
            <a:pPr lvl="0" algn="l" rtl="0">
              <a:spcBef>
                <a:spcPts val="0"/>
              </a:spcBef>
              <a:buNone/>
            </a:pPr>
            <a:r>
              <a:rPr lang="en" sz="2400" b="1" u="sng">
                <a:solidFill>
                  <a:schemeClr val="hlink"/>
                </a:solidFill>
                <a:hlinkClick r:id="rId3"/>
              </a:rPr>
              <a:t>Jeff Zwiers Presentation/Resources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ctrTitle"/>
          </p:nvPr>
        </p:nvSpPr>
        <p:spPr>
          <a:xfrm>
            <a:off x="164850" y="252450"/>
            <a:ext cx="8814300" cy="1157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 rtl="0">
              <a:spcBef>
                <a:spcPts val="0"/>
              </a:spcBef>
              <a:buNone/>
            </a:pPr>
            <a:r>
              <a:rPr lang="en" sz="2400">
                <a:solidFill>
                  <a:srgbClr val="0B5394"/>
                </a:solidFill>
              </a:rPr>
              <a:t>In the Columbia Heights classroom: </a:t>
            </a:r>
          </a:p>
          <a:p>
            <a:pPr lvl="0" algn="l" rtl="0">
              <a:spcBef>
                <a:spcPts val="0"/>
              </a:spcBef>
              <a:buNone/>
            </a:pPr>
            <a:r>
              <a:rPr lang="en" sz="1800">
                <a:solidFill>
                  <a:srgbClr val="0B5394"/>
                </a:solidFill>
              </a:rPr>
              <a:t>Five communication skills that focus and deepen academic conversations</a:t>
            </a:r>
            <a:r>
              <a:rPr lang="en" sz="2400">
                <a:solidFill>
                  <a:srgbClr val="0B5394"/>
                </a:solidFill>
              </a:rPr>
              <a:t> </a:t>
            </a:r>
            <a:r>
              <a:rPr lang="en" sz="1400">
                <a:solidFill>
                  <a:srgbClr val="0B5394"/>
                </a:solidFill>
              </a:rPr>
              <a:t>(Rachele Kreuser, North Park 3rd grade)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Shape 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3125" y="152400"/>
            <a:ext cx="3513074" cy="48444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Shape 81"/>
          <p:cNvSpPr txBox="1"/>
          <p:nvPr/>
        </p:nvSpPr>
        <p:spPr>
          <a:xfrm>
            <a:off x="3189900" y="1524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ctrTitle"/>
          </p:nvPr>
        </p:nvSpPr>
        <p:spPr>
          <a:xfrm>
            <a:off x="685800" y="136748"/>
            <a:ext cx="7772400" cy="1115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Constructive Conversations: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Goal: Students independently build up ideas(knowledge, agreement, solution) using these skills 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subTitle" idx="1"/>
          </p:nvPr>
        </p:nvSpPr>
        <p:spPr>
          <a:xfrm>
            <a:off x="685800" y="1588350"/>
            <a:ext cx="2764200" cy="2345399"/>
          </a:xfrm>
          <a:prstGeom prst="rect">
            <a:avLst/>
          </a:prstGeom>
          <a:solidFill>
            <a:srgbClr val="C9DAF8"/>
          </a:solidFill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000000"/>
                </a:solidFill>
              </a:rPr>
              <a:t>Prompt starters</a:t>
            </a:r>
          </a:p>
        </p:txBody>
      </p:sp>
      <p:sp>
        <p:nvSpPr>
          <p:cNvPr id="88" name="Shape 88"/>
          <p:cNvSpPr txBox="1"/>
          <p:nvPr/>
        </p:nvSpPr>
        <p:spPr>
          <a:xfrm>
            <a:off x="4985675" y="1525250"/>
            <a:ext cx="2861100" cy="2345399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400"/>
              <a:t>Response starters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ctrTitle"/>
          </p:nvPr>
        </p:nvSpPr>
        <p:spPr>
          <a:xfrm>
            <a:off x="91625" y="241370"/>
            <a:ext cx="7772400" cy="417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2400" b="0"/>
              <a:t>Response Starters</a:t>
            </a:r>
            <a:r>
              <a:rPr lang="en" sz="2400"/>
              <a:t>:</a:t>
            </a:r>
          </a:p>
        </p:txBody>
      </p:sp>
      <p:sp>
        <p:nvSpPr>
          <p:cNvPr id="95" name="Shape 95"/>
          <p:cNvSpPr txBox="1"/>
          <p:nvPr/>
        </p:nvSpPr>
        <p:spPr>
          <a:xfrm>
            <a:off x="50550" y="148500"/>
            <a:ext cx="9042900" cy="484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dk1"/>
                </a:solidFill>
              </a:rPr>
              <a:t>In my opinion, we should_________because______.</a:t>
            </a:r>
          </a:p>
          <a:p>
            <a:pPr rtl="0">
              <a:spcBef>
                <a:spcPts val="0"/>
              </a:spcBef>
              <a:buNone/>
            </a:pPr>
            <a:r>
              <a:rPr lang="en" sz="2400">
                <a:solidFill>
                  <a:schemeClr val="dk1"/>
                </a:solidFill>
              </a:rPr>
              <a:t>In my opinion we should not______because_______.</a:t>
            </a:r>
          </a:p>
          <a:p>
            <a:pPr lvl="0" rtl="0">
              <a:spcBef>
                <a:spcPts val="0"/>
              </a:spcBef>
              <a:buNone/>
            </a:pPr>
            <a:endParaRPr sz="240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dk1"/>
                </a:solidFill>
              </a:rPr>
              <a:t>My first reason is_____.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dk1"/>
                </a:solidFill>
              </a:rPr>
              <a:t>Secondly,________.</a:t>
            </a:r>
          </a:p>
          <a:p>
            <a:pPr lvl="0" rtl="0">
              <a:spcBef>
                <a:spcPts val="0"/>
              </a:spcBef>
              <a:buNone/>
            </a:pPr>
            <a:endParaRPr sz="2400">
              <a:solidFill>
                <a:schemeClr val="dk1"/>
              </a:solidFill>
            </a:endParaRPr>
          </a:p>
          <a:p>
            <a:pPr rtl="0">
              <a:spcBef>
                <a:spcPts val="0"/>
              </a:spcBef>
              <a:buNone/>
            </a:pPr>
            <a:r>
              <a:rPr lang="en" sz="2400">
                <a:solidFill>
                  <a:schemeClr val="dk1"/>
                </a:solidFill>
              </a:rPr>
              <a:t>Given the examples I have heard so far, such as __________, I think I lean more to the side of_________because___________.</a:t>
            </a:r>
          </a:p>
          <a:p>
            <a:pPr rtl="0">
              <a:spcBef>
                <a:spcPts val="0"/>
              </a:spcBef>
              <a:buNone/>
            </a:pPr>
            <a:endParaRPr sz="240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dk1"/>
                </a:solidFill>
              </a:rPr>
              <a:t>Similar to what [name] said, I think that_______.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ctrTitle"/>
          </p:nvPr>
        </p:nvSpPr>
        <p:spPr>
          <a:xfrm>
            <a:off x="685800" y="136748"/>
            <a:ext cx="7772400" cy="1115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Constructive Conversations: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Goal: Students independently build up ideas(knowledge, agreement, solution) using these skills 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subTitle" idx="1"/>
          </p:nvPr>
        </p:nvSpPr>
        <p:spPr>
          <a:xfrm>
            <a:off x="685800" y="1588350"/>
            <a:ext cx="2764200" cy="2345399"/>
          </a:xfrm>
          <a:prstGeom prst="rect">
            <a:avLst/>
          </a:prstGeom>
          <a:solidFill>
            <a:srgbClr val="C9DAF8"/>
          </a:solidFill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2400">
                <a:solidFill>
                  <a:srgbClr val="000000"/>
                </a:solidFill>
              </a:rPr>
              <a:t>Prompt starters</a:t>
            </a:r>
          </a:p>
          <a:p>
            <a:pPr algn="l" rtl="0">
              <a:spcBef>
                <a:spcPts val="0"/>
              </a:spcBef>
              <a:buNone/>
            </a:pPr>
            <a:r>
              <a:rPr lang="en" sz="1400" i="1">
                <a:solidFill>
                  <a:srgbClr val="000000"/>
                </a:solidFill>
              </a:rPr>
              <a:t>Why do you think the author wrote this?</a:t>
            </a:r>
          </a:p>
          <a:p>
            <a:pPr algn="l" rtl="0">
              <a:spcBef>
                <a:spcPts val="0"/>
              </a:spcBef>
              <a:buNone/>
            </a:pPr>
            <a:r>
              <a:rPr lang="en" sz="1400" i="1">
                <a:solidFill>
                  <a:srgbClr val="000000"/>
                </a:solidFill>
              </a:rPr>
              <a:t>What are some themes that emerged from How to Steal a Dog?</a:t>
            </a:r>
          </a:p>
          <a:p>
            <a:pPr algn="l" rtl="0">
              <a:spcBef>
                <a:spcPts val="0"/>
              </a:spcBef>
              <a:buNone/>
            </a:pPr>
            <a:r>
              <a:rPr lang="en" sz="1400" i="1">
                <a:solidFill>
                  <a:srgbClr val="000000"/>
                </a:solidFill>
              </a:rPr>
              <a:t>Why are some people poor while others are rich?</a:t>
            </a:r>
          </a:p>
          <a:p>
            <a:pPr lvl="0" algn="l" rtl="0">
              <a:spcBef>
                <a:spcPts val="0"/>
              </a:spcBef>
              <a:buNone/>
            </a:pPr>
            <a:r>
              <a:rPr lang="en" sz="1400" i="1">
                <a:solidFill>
                  <a:srgbClr val="000000"/>
                </a:solidFill>
              </a:rPr>
              <a:t>What is poverty and how do people get out of it?</a:t>
            </a:r>
          </a:p>
        </p:txBody>
      </p:sp>
      <p:sp>
        <p:nvSpPr>
          <p:cNvPr id="102" name="Shape 102"/>
          <p:cNvSpPr txBox="1"/>
          <p:nvPr/>
        </p:nvSpPr>
        <p:spPr>
          <a:xfrm>
            <a:off x="4985675" y="1525250"/>
            <a:ext cx="2861100" cy="2345399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en" sz="2400"/>
              <a:t>Response starters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100">
                <a:solidFill>
                  <a:schemeClr val="dk1"/>
                </a:solidFill>
              </a:rPr>
              <a:t> </a:t>
            </a:r>
            <a:r>
              <a:rPr lang="en" i="1">
                <a:solidFill>
                  <a:schemeClr val="dk1"/>
                </a:solidFill>
              </a:rPr>
              <a:t>I think the author wrote it to teach us about_________. </a:t>
            </a:r>
          </a:p>
          <a:p>
            <a:pPr lvl="0" rtl="0">
              <a:spcBef>
                <a:spcPts val="0"/>
              </a:spcBef>
              <a:buNone/>
            </a:pPr>
            <a:endParaRPr i="1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i="1">
                <a:solidFill>
                  <a:schemeClr val="dk1"/>
                </a:solidFill>
              </a:rPr>
              <a:t>One theme might be__________.</a:t>
            </a:r>
          </a:p>
          <a:p>
            <a:pPr lvl="0" rtl="0">
              <a:spcBef>
                <a:spcPts val="0"/>
              </a:spcBef>
              <a:buNone/>
            </a:pPr>
            <a:endParaRPr sz="1100" i="1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i="1">
              <a:solidFill>
                <a:schemeClr val="dk1"/>
              </a:solidFill>
            </a:endParaRPr>
          </a:p>
        </p:txBody>
      </p:sp>
      <p:sp>
        <p:nvSpPr>
          <p:cNvPr id="103" name="Shape 103"/>
          <p:cNvSpPr txBox="1"/>
          <p:nvPr/>
        </p:nvSpPr>
        <p:spPr>
          <a:xfrm>
            <a:off x="789175" y="4289350"/>
            <a:ext cx="6331799" cy="677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/>
              <a:t>First, we need to come up with a worthy topic!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ctrTitle"/>
          </p:nvPr>
        </p:nvSpPr>
        <p:spPr>
          <a:xfrm>
            <a:off x="769950" y="131876"/>
            <a:ext cx="7772400" cy="628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Elaborate and Clarify 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subTitle" idx="1"/>
          </p:nvPr>
        </p:nvSpPr>
        <p:spPr>
          <a:xfrm>
            <a:off x="31725" y="1142475"/>
            <a:ext cx="3481500" cy="1802699"/>
          </a:xfrm>
          <a:prstGeom prst="rect">
            <a:avLst/>
          </a:prstGeom>
          <a:solidFill>
            <a:srgbClr val="A4C2F4"/>
          </a:solidFill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 b="1">
                <a:solidFill>
                  <a:srgbClr val="000000"/>
                </a:solidFill>
              </a:rPr>
              <a:t>Sentence frames for questioning</a:t>
            </a:r>
          </a:p>
          <a:p>
            <a:pPr lvl="0" rtl="0">
              <a:spcBef>
                <a:spcPts val="0"/>
              </a:spcBef>
              <a:buNone/>
            </a:pPr>
            <a:endParaRPr sz="1200">
              <a:solidFill>
                <a:srgbClr val="000000"/>
              </a:solidFill>
            </a:endParaRPr>
          </a:p>
          <a:p>
            <a:pPr marL="457200" lvl="0" indent="-3175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Can you elaborate on_______?</a:t>
            </a:r>
          </a:p>
          <a:p>
            <a:pPr marL="457200" lvl="0" indent="-3175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What do you mean by_______?</a:t>
            </a:r>
          </a:p>
          <a:p>
            <a:pPr marL="457200" lvl="0" indent="-3175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Can you tell me more about___?</a:t>
            </a:r>
          </a:p>
          <a:p>
            <a:pPr marL="457200" lvl="0" indent="-3175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●"/>
            </a:pPr>
            <a:r>
              <a:rPr lang="en" sz="1400">
                <a:solidFill>
                  <a:srgbClr val="000000"/>
                </a:solidFill>
              </a:rPr>
              <a:t>What makes you think that____?</a:t>
            </a:r>
          </a:p>
        </p:txBody>
      </p:sp>
      <p:sp>
        <p:nvSpPr>
          <p:cNvPr id="110" name="Shape 110"/>
          <p:cNvSpPr txBox="1"/>
          <p:nvPr/>
        </p:nvSpPr>
        <p:spPr>
          <a:xfrm>
            <a:off x="0" y="3126425"/>
            <a:ext cx="3513300" cy="19563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en" sz="1200" b="1"/>
              <a:t>Sentence  frames for responding</a:t>
            </a:r>
          </a:p>
          <a:p>
            <a:pPr lvl="0" rtl="0">
              <a:spcBef>
                <a:spcPts val="0"/>
              </a:spcBef>
              <a:buNone/>
            </a:pPr>
            <a:endParaRPr sz="1200"/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I think it means that________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I believe that_______________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It is important because______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  <a:buChar char="●"/>
            </a:pPr>
            <a:r>
              <a:rPr lang="en"/>
              <a:t>It’s similar to when__________</a:t>
            </a:r>
          </a:p>
        </p:txBody>
      </p:sp>
      <p:sp>
        <p:nvSpPr>
          <p:cNvPr id="111" name="Shape 111"/>
          <p:cNvSpPr/>
          <p:nvPr/>
        </p:nvSpPr>
        <p:spPr>
          <a:xfrm>
            <a:off x="4812225" y="1582950"/>
            <a:ext cx="3176399" cy="1025699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2" name="Shape 112"/>
          <p:cNvSpPr/>
          <p:nvPr/>
        </p:nvSpPr>
        <p:spPr>
          <a:xfrm>
            <a:off x="4785875" y="1588275"/>
            <a:ext cx="21000" cy="105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113" name="Shape 113"/>
          <p:cNvCxnSpPr/>
          <p:nvPr/>
        </p:nvCxnSpPr>
        <p:spPr>
          <a:xfrm rot="10800000" flipH="1">
            <a:off x="7983475" y="1230675"/>
            <a:ext cx="810000" cy="3575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4" name="Shape 114"/>
          <p:cNvCxnSpPr>
            <a:stCxn id="111" idx="3"/>
          </p:cNvCxnSpPr>
          <p:nvPr/>
        </p:nvCxnSpPr>
        <p:spPr>
          <a:xfrm>
            <a:off x="7988624" y="2095799"/>
            <a:ext cx="1004700" cy="5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5" name="Shape 115"/>
          <p:cNvCxnSpPr/>
          <p:nvPr/>
        </p:nvCxnSpPr>
        <p:spPr>
          <a:xfrm>
            <a:off x="7962425" y="2608575"/>
            <a:ext cx="883499" cy="3365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6" name="Shape 116"/>
          <p:cNvCxnSpPr>
            <a:stCxn id="112" idx="3"/>
          </p:cNvCxnSpPr>
          <p:nvPr/>
        </p:nvCxnSpPr>
        <p:spPr>
          <a:xfrm rot="10800000">
            <a:off x="3828575" y="1262325"/>
            <a:ext cx="978300" cy="331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7" name="Shape 117"/>
          <p:cNvCxnSpPr>
            <a:stCxn id="111" idx="1"/>
          </p:cNvCxnSpPr>
          <p:nvPr/>
        </p:nvCxnSpPr>
        <p:spPr>
          <a:xfrm flipH="1">
            <a:off x="3513225" y="2095799"/>
            <a:ext cx="1299000" cy="7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8" name="Shape 118"/>
          <p:cNvCxnSpPr/>
          <p:nvPr/>
        </p:nvCxnSpPr>
        <p:spPr>
          <a:xfrm flipH="1">
            <a:off x="3744650" y="2598050"/>
            <a:ext cx="1083299" cy="3260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ight-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1119</Words>
  <Application>Microsoft Office PowerPoint</Application>
  <PresentationFormat>On-screen Show (16:9)</PresentationFormat>
  <Paragraphs>144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simple-light</vt:lpstr>
      <vt:lpstr>light-gradient</vt:lpstr>
      <vt:lpstr>Academic Oral Language</vt:lpstr>
      <vt:lpstr>Oral Language Development/Structured Conversation</vt:lpstr>
      <vt:lpstr>Conversation</vt:lpstr>
      <vt:lpstr>In the Columbia Heights classroom:  Five communication skills that focus and deepen academic conversations (Rachele Kreuser, North Park 3rd grade)</vt:lpstr>
      <vt:lpstr>PowerPoint Presentation</vt:lpstr>
      <vt:lpstr>Constructive Conversations: Goal: Students independently build up ideas(knowledge, agreement, solution) using these skills </vt:lpstr>
      <vt:lpstr>Response Starters:</vt:lpstr>
      <vt:lpstr>Constructive Conversations: Goal: Students independently build up ideas(knowledge, agreement, solution) using these skills </vt:lpstr>
      <vt:lpstr>Elaborate and Clarify </vt:lpstr>
      <vt:lpstr>Fortify/Support: Support big ideas with opinions, examples and making connections  (from the text, other texts, the world, and life) </vt:lpstr>
      <vt:lpstr> Build on each other’s ideas and/or Challenge ideas</vt:lpstr>
      <vt:lpstr>Paraphrase</vt:lpstr>
      <vt:lpstr>Synthesize </vt:lpstr>
      <vt:lpstr>In the Columbia Heights classroom:  Patterned Oral Language (Stephanie Kilpatrick Guerrero)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Academic Oral Language</dc:title>
  <dc:creator>Jane Riordan</dc:creator>
  <cp:lastModifiedBy>Jane Riordan</cp:lastModifiedBy>
  <cp:revision>1</cp:revision>
  <dcterms:modified xsi:type="dcterms:W3CDTF">2015-09-01T20:03:28Z</dcterms:modified>
</cp:coreProperties>
</file>